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5" r:id="rId5"/>
    <p:sldId id="358" r:id="rId6"/>
    <p:sldId id="337" r:id="rId7"/>
    <p:sldId id="339" r:id="rId8"/>
    <p:sldId id="354" r:id="rId9"/>
    <p:sldId id="351" r:id="rId10"/>
    <p:sldId id="349" r:id="rId11"/>
    <p:sldId id="357" r:id="rId12"/>
    <p:sldId id="355" r:id="rId13"/>
    <p:sldId id="35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406" autoAdjust="0"/>
  </p:normalViewPr>
  <p:slideViewPr>
    <p:cSldViewPr snapToGrid="0">
      <p:cViewPr varScale="1">
        <p:scale>
          <a:sx n="117" d="100"/>
          <a:sy n="117" d="100"/>
        </p:scale>
        <p:origin x="18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0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67F2-8447-3F80-276B-D4DA332D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8485D-326D-0677-DB38-E832BD488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FE240-8C78-F4F0-D4B6-3B004B5FA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B51E2-AFA5-DC4A-E7BC-2643E3AC6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1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0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1029" y="734607"/>
            <a:ext cx="8571410" cy="1200330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Improving Road Awareness with a Real-Time Co-Pilot by Harnessing the Power of Dashcams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568E1AE-7544-B25B-6781-8DCA776A3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196" y="2828835"/>
            <a:ext cx="33582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Adrian John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CSC 752 - Computer Vision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Supervised by: Dr. Lina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8</a:t>
            </a:r>
            <a:r>
              <a:rPr lang="en-US" altLang="en-US" baseline="30000" dirty="0">
                <a:latin typeface="Arial" panose="020B0604020202020204" pitchFamily="34" charset="0"/>
              </a:rPr>
              <a:t>th</a:t>
            </a:r>
            <a:r>
              <a:rPr lang="en-US" altLang="en-US" dirty="0">
                <a:latin typeface="Arial" panose="020B0604020202020204" pitchFamily="34" charset="0"/>
              </a:rPr>
              <a:t> December 2024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57815F7-F264-CE6A-3867-71E5FF097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10"/>
    </mc:Choice>
    <mc:Fallback>
      <p:transition spd="slow" advTm="3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6E9819D-BAA4-F70D-D59D-8ECA2D67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ZA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C8C019-353B-AAB8-BDEF-7BD449529B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297380" cy="349300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This is an affordable solution to help drives be more alert on the road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Got good performance with YOLO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Data augmentation is needed to improve dataset diversity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Investigate speed limit signs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46A4B3A-B743-9468-282C-373EB36CC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81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86"/>
    </mc:Choice>
    <mc:Fallback>
      <p:transition spd="slow" advTm="86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57815F7-F264-CE6A-3867-71E5FF097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BBE27-9797-2E3C-D370-48B78E4E3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10"/>
    </mc:Choice>
    <mc:Fallback>
      <p:transition spd="slow" advTm="3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038" y="418567"/>
            <a:ext cx="1747924" cy="1170986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680EC-DB64-399D-11BC-320FEB6918C9}"/>
              </a:ext>
            </a:extLst>
          </p:cNvPr>
          <p:cNvSpPr txBox="1"/>
          <p:nvPr/>
        </p:nvSpPr>
        <p:spPr>
          <a:xfrm>
            <a:off x="432707" y="2235295"/>
            <a:ext cx="1111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primary goal of this project is to improve a driver’s situational awareness at a low cost by providing real-time alerts about nearby traffic signs, crosswalks, and speed limits using </a:t>
            </a:r>
          </a:p>
          <a:p>
            <a:pPr algn="ctr"/>
            <a:r>
              <a:rPr lang="en-US" sz="2000" dirty="0"/>
              <a:t>dash-cam footage and machine learning to reduce motor vehicular accidents.</a:t>
            </a:r>
            <a:endParaRPr lang="en-US" dirty="0"/>
          </a:p>
        </p:txBody>
      </p:sp>
      <p:pic>
        <p:nvPicPr>
          <p:cNvPr id="2052" name="Picture 4" descr="Car Crash PNG Transparent Images Free Download | Vector Files | Pngtree">
            <a:extLst>
              <a:ext uri="{FF2B5EF4-FFF2-40B4-BE49-F238E27FC236}">
                <a16:creationId xmlns:a16="http://schemas.microsoft.com/office/drawing/2014/main" id="{F6E20F3E-63C1-601F-6460-96F5BF181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87" y="44821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  <a:endParaRPr lang="en-ZA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D0E63-9B63-6EC2-3CC4-E195803424BB}"/>
              </a:ext>
            </a:extLst>
          </p:cNvPr>
          <p:cNvSpPr txBox="1"/>
          <p:nvPr/>
        </p:nvSpPr>
        <p:spPr>
          <a:xfrm>
            <a:off x="873154" y="2172490"/>
            <a:ext cx="90301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Motor vehicle accidents led to ~42,795 fatalities in the U.S. in 2022.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 causes are speeding and distractions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Auto co-pilot systems have been proven to reduce accidents but are expensive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We want to implement a co-</a:t>
            </a:r>
            <a:r>
              <a:rPr lang="en-US" altLang="en-US" dirty="0" err="1">
                <a:latin typeface="Arial" panose="020B0604020202020204" pitchFamily="34" charset="0"/>
              </a:rPr>
              <a:t>piliot</a:t>
            </a:r>
            <a:r>
              <a:rPr lang="en-US" altLang="en-US" dirty="0">
                <a:latin typeface="Arial" panose="020B0604020202020204" pitchFamily="34" charset="0"/>
              </a:rPr>
              <a:t> accessible and available for everyone to use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D464-F493-E477-B2DE-775D7969F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FA8F-9597-D719-0B64-E2E502FB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8" y="221673"/>
            <a:ext cx="6727766" cy="1170986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F506-23E2-320C-67EB-E61FA73D98C8}"/>
              </a:ext>
            </a:extLst>
          </p:cNvPr>
          <p:cNvSpPr txBox="1">
            <a:spLocks/>
          </p:cNvSpPr>
          <p:nvPr/>
        </p:nvSpPr>
        <p:spPr>
          <a:xfrm>
            <a:off x="117302" y="1626573"/>
            <a:ext cx="3319862" cy="37618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877 </a:t>
            </a:r>
            <a:r>
              <a:rPr lang="en-US" sz="2400" dirty="0" err="1"/>
              <a:t>png</a:t>
            </a:r>
            <a:r>
              <a:rPr lang="en-US" sz="2400" dirty="0"/>
              <a:t> image</a:t>
            </a:r>
          </a:p>
          <a:p>
            <a:r>
              <a:rPr lang="en-US" sz="2400" dirty="0"/>
              <a:t>Annotations in XML</a:t>
            </a:r>
          </a:p>
          <a:p>
            <a:r>
              <a:rPr lang="en-US" sz="2400" dirty="0"/>
              <a:t>Extraction</a:t>
            </a:r>
          </a:p>
          <a:p>
            <a:r>
              <a:rPr lang="en-US" sz="2400" dirty="0"/>
              <a:t>Split 80 / 20</a:t>
            </a:r>
          </a:p>
          <a:p>
            <a:r>
              <a:rPr lang="en-US" sz="2400" dirty="0"/>
              <a:t>Classes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Stop signs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Speed limit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Traffic lights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Cross walks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3FD9-A3F8-BDC5-A027-FA256931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937" y="0"/>
            <a:ext cx="3399064" cy="6804219"/>
          </a:xfrm>
          <a:prstGeom prst="rect">
            <a:avLst/>
          </a:prstGeom>
        </p:spPr>
      </p:pic>
      <p:pic>
        <p:nvPicPr>
          <p:cNvPr id="9" name="Picture 8" descr="A road with street lights and signs&#10;&#10;Description automatically generated">
            <a:extLst>
              <a:ext uri="{FF2B5EF4-FFF2-40B4-BE49-F238E27FC236}">
                <a16:creationId xmlns:a16="http://schemas.microsoft.com/office/drawing/2014/main" id="{55B93DFB-3364-B210-D96C-18A80EE30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773" y="0"/>
            <a:ext cx="5103164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BA07FF-F3AD-D49B-3934-6BEC1B576A07}"/>
              </a:ext>
            </a:extLst>
          </p:cNvPr>
          <p:cNvSpPr/>
          <p:nvPr/>
        </p:nvSpPr>
        <p:spPr>
          <a:xfrm>
            <a:off x="9454242" y="1907009"/>
            <a:ext cx="1967593" cy="2020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BA719-285B-8592-F66E-6BDBB699391B}"/>
              </a:ext>
            </a:extLst>
          </p:cNvPr>
          <p:cNvSpPr/>
          <p:nvPr/>
        </p:nvSpPr>
        <p:spPr>
          <a:xfrm>
            <a:off x="5956243" y="3208564"/>
            <a:ext cx="444558" cy="44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CBBBA-C694-1DF6-FDC7-7E284AB6161B}"/>
              </a:ext>
            </a:extLst>
          </p:cNvPr>
          <p:cNvSpPr/>
          <p:nvPr/>
        </p:nvSpPr>
        <p:spPr>
          <a:xfrm>
            <a:off x="9454242" y="4280095"/>
            <a:ext cx="1967593" cy="20200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ACE7F6-64C9-A2D1-9C49-7F8607A04B30}"/>
              </a:ext>
            </a:extLst>
          </p:cNvPr>
          <p:cNvSpPr/>
          <p:nvPr/>
        </p:nvSpPr>
        <p:spPr>
          <a:xfrm>
            <a:off x="5956244" y="3858965"/>
            <a:ext cx="444558" cy="4417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3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12FED-50D4-EB79-FA1E-1043A51AD64B}"/>
              </a:ext>
            </a:extLst>
          </p:cNvPr>
          <p:cNvSpPr txBox="1">
            <a:spLocks/>
          </p:cNvSpPr>
          <p:nvPr/>
        </p:nvSpPr>
        <p:spPr>
          <a:xfrm>
            <a:off x="117302" y="1626573"/>
            <a:ext cx="6937432" cy="19984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6F4CC5A9-067E-F062-98DE-6D970A41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600"/>
            <a:ext cx="310242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16856A75-30C8-AC01-E95C-DBAFAC3A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52" y="3579545"/>
            <a:ext cx="8553293" cy="2835729"/>
          </a:xfrm>
          <a:prstGeom prst="rect">
            <a:avLst/>
          </a:prstGeom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06797213-A602-1D4F-B9B4-CB7EB6984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" y="1316058"/>
            <a:ext cx="916821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Pre-trained YOLO (You Only Look Once) model, known for real-time object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 v11 can detect over 80 object classes.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starts with YOLO11 weights and updates during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modifications was made to the architecture of the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4058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6E9819D-BAA4-F70D-D59D-8ECA2D67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12" y="212270"/>
            <a:ext cx="2597924" cy="684549"/>
          </a:xfrm>
        </p:spPr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0A92D-9523-F1E9-1392-2013EDDE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1" y="2227485"/>
            <a:ext cx="4948466" cy="144386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3AD0908D-845E-5988-D395-6E18E10A3C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25EA6C-7FED-63A5-B523-024000DFF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52" y="1771796"/>
            <a:ext cx="5978848" cy="508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EB3DA-3CAD-D673-884C-4D7A08F2EF98}"/>
              </a:ext>
            </a:extLst>
          </p:cNvPr>
          <p:cNvSpPr txBox="1"/>
          <p:nvPr/>
        </p:nvSpPr>
        <p:spPr>
          <a:xfrm>
            <a:off x="734786" y="1216479"/>
            <a:ext cx="4441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good performance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False Positives for traffic lights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754071E5-8407-89E3-EBCA-EB90430D54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395B0-CAFB-3C26-F61A-1D436E99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5" y="1400745"/>
            <a:ext cx="3310538" cy="4455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D620D3-E90D-455B-76F3-86E9A403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82" y="1400745"/>
            <a:ext cx="3288405" cy="4455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7FFE-AD59-8AA5-1892-C7EC442576C8}"/>
              </a:ext>
            </a:extLst>
          </p:cNvPr>
          <p:cNvSpPr txBox="1"/>
          <p:nvPr/>
        </p:nvSpPr>
        <p:spPr>
          <a:xfrm>
            <a:off x="2163097" y="816968"/>
            <a:ext cx="252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 BASE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711DB-F008-25D2-6B07-83AEBCC3C61E}"/>
              </a:ext>
            </a:extLst>
          </p:cNvPr>
          <p:cNvSpPr txBox="1"/>
          <p:nvPr/>
        </p:nvSpPr>
        <p:spPr>
          <a:xfrm>
            <a:off x="7097053" y="816968"/>
            <a:ext cx="24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 NEW WEIGHTS</a:t>
            </a:r>
          </a:p>
        </p:txBody>
      </p:sp>
    </p:spTree>
    <p:extLst>
      <p:ext uri="{BB962C8B-B14F-4D97-AF65-F5344CB8AC3E}">
        <p14:creationId xmlns:p14="http://schemas.microsoft.com/office/powerpoint/2010/main" val="62082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llage of a stop sign&#10;&#10;Description automatically generated">
            <a:extLst>
              <a:ext uri="{FF2B5EF4-FFF2-40B4-BE49-F238E27FC236}">
                <a16:creationId xmlns:a16="http://schemas.microsoft.com/office/drawing/2014/main" id="{41D0B309-2E63-B58A-5510-83C9445C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09" y="17567"/>
            <a:ext cx="8945181" cy="684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088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{D2E59032-DBA8-4EA8-951F-674CBBABB188}tf16411248_win32</Template>
  <TotalTime>1189</TotalTime>
  <Words>248</Words>
  <Application>Microsoft Office PowerPoint</Application>
  <PresentationFormat>Widescreen</PresentationFormat>
  <Paragraphs>65</Paragraphs>
  <Slides>10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 Light</vt:lpstr>
      <vt:lpstr>Calibri</vt:lpstr>
      <vt:lpstr>Courier New</vt:lpstr>
      <vt:lpstr>Posterama</vt:lpstr>
      <vt:lpstr>Custom</vt:lpstr>
      <vt:lpstr>Improving Road Awareness with a Real-Time Co-Pilot by Harnessing the Power of Dashcams</vt:lpstr>
      <vt:lpstr>PowerPoint Presentation</vt:lpstr>
      <vt:lpstr>Goal</vt:lpstr>
      <vt:lpstr>Introduction</vt:lpstr>
      <vt:lpstr>Data</vt:lpstr>
      <vt:lpstr>Model</vt:lpstr>
      <vt:lpstr>Results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BI-DIRECTIONAL “REAL-TIME” 3D DIGITAL TWIN ARCHITECTURE</dc:title>
  <dc:creator>Adrian John</dc:creator>
  <cp:lastModifiedBy>John, Adrian</cp:lastModifiedBy>
  <cp:revision>92</cp:revision>
  <dcterms:created xsi:type="dcterms:W3CDTF">2024-03-25T20:56:39Z</dcterms:created>
  <dcterms:modified xsi:type="dcterms:W3CDTF">2024-12-09T03:24:40Z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